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313" r:id="rId4"/>
    <p:sldId id="318" r:id="rId5"/>
    <p:sldId id="321" r:id="rId6"/>
    <p:sldId id="319" r:id="rId7"/>
    <p:sldId id="320" r:id="rId8"/>
    <p:sldId id="322" r:id="rId9"/>
    <p:sldId id="289" r:id="rId10"/>
  </p:sldIdLst>
  <p:sldSz cx="12192000" cy="6858000"/>
  <p:notesSz cx="6858000" cy="9144000"/>
  <p:embeddedFontLst>
    <p:embeddedFont>
      <p:font typeface="段宁毛笔行书" panose="03000509000000000000" pitchFamily="65" charset="-122"/>
      <p:regular r:id="rId12"/>
    </p:embeddedFont>
    <p:embeddedFont>
      <p:font typeface="方正黑体简体" panose="03000509000000000000" pitchFamily="65" charset="-122"/>
      <p:regular r:id="rId13"/>
    </p:embeddedFont>
    <p:embeddedFont>
      <p:font typeface="汉仪劲楷简" panose="00020600040101010101" pitchFamily="18" charset="-122"/>
      <p:regular r:id="rId14"/>
    </p:embeddedFont>
    <p:embeddedFont>
      <p:font typeface="经典行书简" panose="02010609010101010101" pitchFamily="49" charset="-122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B7E"/>
    <a:srgbClr val="346972"/>
    <a:srgbClr val="1EF6DF"/>
    <a:srgbClr val="384656"/>
    <a:srgbClr val="39BDED"/>
    <a:srgbClr val="32AAE6"/>
    <a:srgbClr val="37D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9" autoAdjust="0"/>
    <p:restoredTop sz="94660"/>
  </p:normalViewPr>
  <p:slideViewPr>
    <p:cSldViewPr>
      <p:cViewPr varScale="1">
        <p:scale>
          <a:sx n="76" d="100"/>
          <a:sy n="76" d="100"/>
        </p:scale>
        <p:origin x="82" y="1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-1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E1587-51BB-4154-8F96-DB3D3A1369DA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396F7-F700-4236-B7AD-BC65ED1DAD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396F7-F700-4236-B7AD-BC65ED1DAD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72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3846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980728"/>
            <a:ext cx="12192000" cy="587727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2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1070" y="1556792"/>
            <a:ext cx="11669861" cy="200054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zh-CN" altLang="en-US" sz="13000" dirty="0">
                <a:gradFill>
                  <a:gsLst>
                    <a:gs pos="34000">
                      <a:srgbClr val="39BDED"/>
                    </a:gs>
                    <a:gs pos="56000">
                      <a:srgbClr val="37DFEA"/>
                    </a:gs>
                    <a:gs pos="80000">
                      <a:srgbClr val="1EF6DF"/>
                    </a:gs>
                    <a:gs pos="11000">
                      <a:srgbClr val="32AAE6"/>
                    </a:gs>
                  </a:gsLst>
                  <a:lin ang="5400000" scaled="1"/>
                </a:gradFill>
                <a:latin typeface="段宁毛笔行书" panose="03000509000000000000" pitchFamily="65" charset="-122"/>
                <a:ea typeface="段宁毛笔行书" panose="03000509000000000000" pitchFamily="65" charset="-122"/>
              </a:rPr>
              <a:t>软件过程与管理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12754" y="4149080"/>
            <a:ext cx="23762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1EF6DF"/>
                </a:solidFill>
                <a:latin typeface="汉仪劲楷简" panose="00020600040101010101" pitchFamily="18" charset="-122"/>
                <a:ea typeface="汉仪劲楷简" panose="00020600040101010101" pitchFamily="18" charset="-122"/>
                <a:cs typeface="+mn-ea"/>
                <a:sym typeface="+mn-lt"/>
              </a:rPr>
              <a:t>项目经理：周淼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45004" y="3429000"/>
            <a:ext cx="7302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zh-CN" altLang="en-US" sz="3600" spc="300" dirty="0">
                <a:solidFill>
                  <a:prstClr val="white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第二组织</a:t>
            </a:r>
            <a:r>
              <a:rPr lang="en-US" altLang="zh-CN" sz="3600" spc="300" dirty="0">
                <a:solidFill>
                  <a:prstClr val="white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——(3.11)</a:t>
            </a:r>
            <a:r>
              <a:rPr lang="zh-CN" altLang="en-US" sz="3600" spc="300" dirty="0">
                <a:solidFill>
                  <a:prstClr val="white"/>
                </a:solidFill>
                <a:latin typeface="经典行书简" panose="02010609010101010101" pitchFamily="49" charset="-122"/>
                <a:ea typeface="经典行书简" panose="02010609010101010101" pitchFamily="49" charset="-122"/>
                <a:cs typeface="经典行书简" panose="02010609010101010101" pitchFamily="49" charset="-122"/>
              </a:rPr>
              <a:t>第二次汇报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12159" y="747623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目     录</a:t>
            </a:r>
          </a:p>
        </p:txBody>
      </p:sp>
      <p:sp>
        <p:nvSpPr>
          <p:cNvPr id="3" name="TextBox 20"/>
          <p:cNvSpPr txBox="1"/>
          <p:nvPr/>
        </p:nvSpPr>
        <p:spPr>
          <a:xfrm>
            <a:off x="1520918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会议记录</a:t>
            </a:r>
          </a:p>
        </p:txBody>
      </p:sp>
      <p:sp>
        <p:nvSpPr>
          <p:cNvPr id="7" name="TextBox 20"/>
          <p:cNvSpPr txBox="1"/>
          <p:nvPr/>
        </p:nvSpPr>
        <p:spPr>
          <a:xfrm>
            <a:off x="5159896" y="374440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项目进度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44951" y="2272836"/>
            <a:ext cx="116249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01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03156" y="2272836"/>
            <a:ext cx="112402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02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82835" y="1986643"/>
            <a:ext cx="9173431" cy="2888343"/>
            <a:chOff x="1536067" y="2293257"/>
            <a:chExt cx="9173431" cy="2888343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536067" y="2293257"/>
              <a:ext cx="9173431" cy="0"/>
            </a:xfrm>
            <a:prstGeom prst="line">
              <a:avLst/>
            </a:prstGeom>
            <a:ln>
              <a:solidFill>
                <a:srgbClr val="37DFEA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536067" y="5181600"/>
              <a:ext cx="9173431" cy="0"/>
            </a:xfrm>
            <a:prstGeom prst="line">
              <a:avLst/>
            </a:prstGeom>
            <a:ln>
              <a:solidFill>
                <a:srgbClr val="37DFEA">
                  <a:alpha val="2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20">
            <a:extLst>
              <a:ext uri="{FF2B5EF4-FFF2-40B4-BE49-F238E27FC236}">
                <a16:creationId xmlns:a16="http://schemas.microsoft.com/office/drawing/2014/main" id="{39F37947-B08D-4137-B766-896C93222E6E}"/>
              </a:ext>
            </a:extLst>
          </p:cNvPr>
          <p:cNvSpPr txBox="1"/>
          <p:nvPr/>
        </p:nvSpPr>
        <p:spPr>
          <a:xfrm>
            <a:off x="8836947" y="379257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1EF6DF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本周工作安排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D9B408-A412-41FB-A7E7-78BBEB4C969F}"/>
              </a:ext>
            </a:extLst>
          </p:cNvPr>
          <p:cNvSpPr txBox="1"/>
          <p:nvPr/>
        </p:nvSpPr>
        <p:spPr>
          <a:xfrm>
            <a:off x="9136698" y="2321004"/>
            <a:ext cx="112402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6600" dirty="0">
                <a:solidFill>
                  <a:srgbClr val="37DFEA"/>
                </a:solidFill>
              </a:rPr>
              <a:t>03</a:t>
            </a:r>
            <a:endParaRPr lang="zh-CN" altLang="en-US" sz="6600" dirty="0">
              <a:solidFill>
                <a:srgbClr val="37DFE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/>
          <p:bldP spid="13" grpId="0"/>
          <p:bldP spid="15" grpId="0"/>
          <p:bldP spid="12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/>
          <p:bldP spid="13" grpId="0"/>
          <p:bldP spid="15" grpId="0"/>
          <p:bldP spid="12" grpId="0"/>
          <p:bldP spid="1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12594" y="273790"/>
            <a:ext cx="17668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会议记录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75820" y="735516"/>
            <a:ext cx="3276364" cy="45719"/>
          </a:xfrm>
          <a:prstGeom prst="rect">
            <a:avLst/>
          </a:prstGeom>
          <a:gradFill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BD1E8F-A0F7-42EF-AF35-A5240E55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091674"/>
            <a:ext cx="7882555" cy="55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75281B-F50D-4D63-97AA-E8E0102E4C49}"/>
              </a:ext>
            </a:extLst>
          </p:cNvPr>
          <p:cNvSpPr txBox="1"/>
          <p:nvPr/>
        </p:nvSpPr>
        <p:spPr>
          <a:xfrm>
            <a:off x="949749" y="15041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造字工房尚雅准宋体验版常规体" pitchFamily="50" charset="-122"/>
                <a:ea typeface="造字工房尚雅准宋体验版常规体" pitchFamily="50" charset="-122"/>
              </a:rPr>
              <a:t>会议记录：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12594" y="273790"/>
            <a:ext cx="17668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会议记录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75820" y="735516"/>
            <a:ext cx="3276364" cy="45719"/>
          </a:xfrm>
          <a:prstGeom prst="rect">
            <a:avLst/>
          </a:prstGeom>
          <a:gradFill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AC6600-A630-4A21-A0C4-3F1B81F12BF2}"/>
              </a:ext>
            </a:extLst>
          </p:cNvPr>
          <p:cNvSpPr txBox="1"/>
          <p:nvPr/>
        </p:nvSpPr>
        <p:spPr>
          <a:xfrm>
            <a:off x="949749" y="15041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造字工房尚雅准宋体验版常规体" pitchFamily="50" charset="-122"/>
                <a:ea typeface="造字工房尚雅准宋体验版常规体" pitchFamily="50" charset="-122"/>
              </a:rPr>
              <a:t>会议概要：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56B4A1-80F4-42CA-9A3C-70299B50A423}"/>
              </a:ext>
            </a:extLst>
          </p:cNvPr>
          <p:cNvSpPr txBox="1"/>
          <p:nvPr/>
        </p:nvSpPr>
        <p:spPr>
          <a:xfrm>
            <a:off x="634337" y="1734939"/>
            <a:ext cx="3816424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根据课上答疑进一步明确需求。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明确任务分工到个人。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进度汇报：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前端：讨论界面设计。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后端：安排接口实现。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数据库：优化设计。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pic>
        <p:nvPicPr>
          <p:cNvPr id="13" name="图片 12" descr="IMG_256">
            <a:extLst>
              <a:ext uri="{FF2B5EF4-FFF2-40B4-BE49-F238E27FC236}">
                <a16:creationId xmlns:a16="http://schemas.microsoft.com/office/drawing/2014/main" id="{369ABD91-B2FB-4447-87D3-EB230CDF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01" y="1051025"/>
            <a:ext cx="5081067" cy="5687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511D30B4-CDD1-48B7-9CD5-584267C7EC37}"/>
              </a:ext>
            </a:extLst>
          </p:cNvPr>
          <p:cNvSpPr/>
          <p:nvPr/>
        </p:nvSpPr>
        <p:spPr>
          <a:xfrm>
            <a:off x="4461722" y="2220558"/>
            <a:ext cx="1922310" cy="41633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8E4D0C-E74E-40B1-924C-CC423E36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06" y="1221028"/>
            <a:ext cx="5084562" cy="5262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80334B53-7CFB-47AE-A84F-A16DFB12E3E9}"/>
              </a:ext>
            </a:extLst>
          </p:cNvPr>
          <p:cNvSpPr/>
          <p:nvPr/>
        </p:nvSpPr>
        <p:spPr>
          <a:xfrm>
            <a:off x="3708775" y="2659556"/>
            <a:ext cx="2664296" cy="41633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2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 animBg="1"/>
      <p:bldP spid="6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12595" y="273790"/>
            <a:ext cx="176682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项目进度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75820" y="735516"/>
            <a:ext cx="3276364" cy="45719"/>
          </a:xfrm>
          <a:prstGeom prst="rect">
            <a:avLst/>
          </a:prstGeom>
          <a:gradFill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F9B344-BE48-48F8-838A-E5B73C56C45D}"/>
              </a:ext>
            </a:extLst>
          </p:cNvPr>
          <p:cNvSpPr txBox="1"/>
          <p:nvPr/>
        </p:nvSpPr>
        <p:spPr>
          <a:xfrm>
            <a:off x="949749" y="150410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造字工房尚雅准宋体验版常规体" pitchFamily="50" charset="-122"/>
                <a:ea typeface="造字工房尚雅准宋体验版常规体" pitchFamily="50" charset="-122"/>
              </a:rPr>
              <a:t>系统逻辑整合：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14DC37-1C7C-4BD2-BC6E-9D4D2D5C296E}"/>
              </a:ext>
            </a:extLst>
          </p:cNvPr>
          <p:cNvSpPr txBox="1"/>
          <p:nvPr/>
        </p:nvSpPr>
        <p:spPr>
          <a:xfrm>
            <a:off x="949749" y="2144464"/>
            <a:ext cx="327636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系统用例图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业务逻辑：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2.1 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备案活动图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2.2 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报表提交活动图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159F95-6B96-4E50-9D78-637F502A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63" y="1002352"/>
            <a:ext cx="8081737" cy="5879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3D5908-4240-43A6-B344-F2E9A8FE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78" y="988076"/>
            <a:ext cx="6475922" cy="5881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E81DED-F9D2-4D36-A8DB-EEC4B4846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230" y="1002352"/>
            <a:ext cx="6751785" cy="58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44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12595" y="273790"/>
            <a:ext cx="176682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项目进度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75820" y="735516"/>
            <a:ext cx="3276364" cy="45719"/>
          </a:xfrm>
          <a:prstGeom prst="rect">
            <a:avLst/>
          </a:prstGeom>
          <a:gradFill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F9B344-BE48-48F8-838A-E5B73C56C45D}"/>
              </a:ext>
            </a:extLst>
          </p:cNvPr>
          <p:cNvSpPr txBox="1"/>
          <p:nvPr/>
        </p:nvSpPr>
        <p:spPr>
          <a:xfrm>
            <a:off x="949749" y="1504106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造字工房尚雅准宋体验版常规体" pitchFamily="50" charset="-122"/>
                <a:ea typeface="造字工房尚雅准宋体验版常规体" pitchFamily="50" charset="-122"/>
              </a:rPr>
              <a:t>数据库设计：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029CD9-7F47-45A9-AC80-9D28BE088C7C}"/>
              </a:ext>
            </a:extLst>
          </p:cNvPr>
          <p:cNvSpPr txBox="1"/>
          <p:nvPr/>
        </p:nvSpPr>
        <p:spPr>
          <a:xfrm>
            <a:off x="949749" y="2332350"/>
            <a:ext cx="3672408" cy="194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9CED11-0249-4CD3-9217-03E0FE5B95DF}"/>
              </a:ext>
            </a:extLst>
          </p:cNvPr>
          <p:cNvSpPr txBox="1"/>
          <p:nvPr/>
        </p:nvSpPr>
        <p:spPr>
          <a:xfrm>
            <a:off x="949749" y="2144464"/>
            <a:ext cx="327636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系统 </a:t>
            </a:r>
            <a:r>
              <a:rPr lang="en-US" altLang="zh-CN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E-R </a:t>
            </a: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图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关系模式设计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实体转关系模型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联系转关系模式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表结构设计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1026" name="Picture 2" descr="C:\Users\zm\AppData\Local\Temp\ksohtml17376\wps1.jpg">
            <a:extLst>
              <a:ext uri="{FF2B5EF4-FFF2-40B4-BE49-F238E27FC236}">
                <a16:creationId xmlns:a16="http://schemas.microsoft.com/office/drawing/2014/main" id="{868E0677-82B3-455B-B8BD-850EA53D9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57" y="981459"/>
            <a:ext cx="6581775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AB1B35-858F-4693-A215-55A2813F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02" y="1002352"/>
            <a:ext cx="5659261" cy="5876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EB9F7E-5AC9-46DD-928F-70AE0A64A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26" y="2456892"/>
            <a:ext cx="5874011" cy="19442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54AE33-2831-489F-8B95-CDE91C50D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702" y="981459"/>
            <a:ext cx="4169481" cy="58725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1B12CC-AB0E-4193-A1BA-EABC701B9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83" y="980422"/>
            <a:ext cx="4068505" cy="585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12595" y="273790"/>
            <a:ext cx="176682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项目进度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75820" y="735516"/>
            <a:ext cx="3276364" cy="45719"/>
          </a:xfrm>
          <a:prstGeom prst="rect">
            <a:avLst/>
          </a:prstGeom>
          <a:gradFill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F9B344-BE48-48F8-838A-E5B73C56C45D}"/>
              </a:ext>
            </a:extLst>
          </p:cNvPr>
          <p:cNvSpPr txBox="1"/>
          <p:nvPr/>
        </p:nvSpPr>
        <p:spPr>
          <a:xfrm>
            <a:off x="949749" y="15041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造字工房尚雅准宋体验版常规体" pitchFamily="50" charset="-122"/>
                <a:ea typeface="造字工房尚雅准宋体验版常规体" pitchFamily="50" charset="-122"/>
              </a:rPr>
              <a:t>前端设计：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17D1B2-F747-4ACB-AAA9-A9AE37DA7FEF}"/>
              </a:ext>
            </a:extLst>
          </p:cNvPr>
          <p:cNvSpPr txBox="1"/>
          <p:nvPr/>
        </p:nvSpPr>
        <p:spPr>
          <a:xfrm>
            <a:off x="949749" y="2144464"/>
            <a:ext cx="327636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首页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备案管理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数据填报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通知管理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数据查询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6E7FD2-8D85-4536-819D-FF9BDD299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50381"/>
            <a:ext cx="7880088" cy="5595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9836B0-32C2-48BD-BB6B-ACA19CDD9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77" y="1050382"/>
            <a:ext cx="7888710" cy="55953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36F2F5-DEC1-433D-AF86-8F8301379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278" y="1050380"/>
            <a:ext cx="7824924" cy="55953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B4F59C-27FF-4BD9-AE36-243D70855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5" y="1050380"/>
            <a:ext cx="7880088" cy="55965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204DEE1-3892-4132-B860-EEB6CF6A0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50380"/>
            <a:ext cx="7880088" cy="55965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583009B-EB05-4E22-B455-2EBCE525E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46" y="1049257"/>
            <a:ext cx="7880088" cy="5574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56768FC-18C9-494A-9B25-F1142B89C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48132"/>
            <a:ext cx="7871730" cy="56017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606C11-440E-485E-BF87-D97C8D797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46" y="1048133"/>
            <a:ext cx="7851856" cy="559488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9ACD1F3-B0E0-4239-ABFB-50D6CFAAC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54709"/>
            <a:ext cx="7862070" cy="55934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1A8A212-B0D2-4F28-8DA8-B88576B65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46" y="1062261"/>
            <a:ext cx="7915641" cy="560583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B4FF8AD1-FF81-4D4E-9869-86A5C2609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46" y="1051450"/>
            <a:ext cx="7931045" cy="559838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CD96388-F0C6-4799-9840-F6DD5B652B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40" y="1055121"/>
            <a:ext cx="7880088" cy="561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05D4688-0D67-4A7A-B540-52AC0341A4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40" y="1054709"/>
            <a:ext cx="7880088" cy="561499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D1CB9A6-2049-4198-A7CB-715EBA17D6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62261"/>
            <a:ext cx="7907283" cy="563808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DFA5886-D1E4-4F2E-8D0B-4575D191E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40" y="1060647"/>
            <a:ext cx="7880087" cy="559399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5F5B61D-DD8C-4C95-B57F-B7F97C0681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1048132"/>
            <a:ext cx="7907284" cy="56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880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12595" y="273790"/>
            <a:ext cx="176682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项目进度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4475820" y="735516"/>
            <a:ext cx="3276364" cy="45719"/>
          </a:xfrm>
          <a:prstGeom prst="rect">
            <a:avLst/>
          </a:prstGeom>
          <a:gradFill>
            <a:gsLst>
              <a:gs pos="0">
                <a:srgbClr val="32AAE6"/>
              </a:gs>
              <a:gs pos="33000">
                <a:srgbClr val="39BDED"/>
              </a:gs>
              <a:gs pos="68000">
                <a:srgbClr val="37DFEA"/>
              </a:gs>
              <a:gs pos="100000">
                <a:srgbClr val="1EF6DF"/>
              </a:gs>
            </a:gsLst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F9B344-BE48-48F8-838A-E5B73C56C45D}"/>
              </a:ext>
            </a:extLst>
          </p:cNvPr>
          <p:cNvSpPr txBox="1"/>
          <p:nvPr/>
        </p:nvSpPr>
        <p:spPr>
          <a:xfrm>
            <a:off x="949749" y="150410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造字工房尚雅准宋体验版常规体" pitchFamily="50" charset="-122"/>
                <a:ea typeface="造字工房尚雅准宋体验版常规体" pitchFamily="50" charset="-122"/>
              </a:rPr>
              <a:t>后端实现：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14DC37-1C7C-4BD2-BC6E-9D4D2D5C296E}"/>
              </a:ext>
            </a:extLst>
          </p:cNvPr>
          <p:cNvSpPr txBox="1"/>
          <p:nvPr/>
        </p:nvSpPr>
        <p:spPr>
          <a:xfrm>
            <a:off x="949749" y="2144464"/>
            <a:ext cx="3276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项目结构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备案逻辑实现</a:t>
            </a:r>
            <a:endParaRPr lang="en-US" altLang="zh-CN" dirty="0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C28AA8-D7B1-48EE-8057-796391847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048132"/>
            <a:ext cx="3025941" cy="55572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2F5CD5-DEDD-476B-9505-A723823FD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597911"/>
            <a:ext cx="8239125" cy="4457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AF2136-07B2-40B3-BB3B-6EADB6674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2377018"/>
            <a:ext cx="8239125" cy="28256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F3DE57-B62D-45D1-BE58-CAF4DEA21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1927571"/>
            <a:ext cx="8231853" cy="39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540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3A5A2E-EF26-43AA-AE2F-324C5A299564}"/>
              </a:ext>
            </a:extLst>
          </p:cNvPr>
          <p:cNvSpPr txBox="1"/>
          <p:nvPr/>
        </p:nvSpPr>
        <p:spPr>
          <a:xfrm>
            <a:off x="4896809" y="273790"/>
            <a:ext cx="239841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3. </a:t>
            </a:r>
            <a:r>
              <a:rPr lang="zh-CN" altLang="en-US" sz="24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</a:rPr>
              <a:t>本周工作安排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940E5C0-C50A-465A-AA05-278289979F7A}"/>
              </a:ext>
            </a:extLst>
          </p:cNvPr>
          <p:cNvGrpSpPr/>
          <p:nvPr/>
        </p:nvGrpSpPr>
        <p:grpSpPr>
          <a:xfrm>
            <a:off x="1811524" y="468618"/>
            <a:ext cx="8568952" cy="80062"/>
            <a:chOff x="1811524" y="468618"/>
            <a:chExt cx="8568952" cy="8006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8391F03-1291-46DF-BB88-7B592644C68E}"/>
                </a:ext>
              </a:extLst>
            </p:cNvPr>
            <p:cNvCxnSpPr/>
            <p:nvPr/>
          </p:nvCxnSpPr>
          <p:spPr>
            <a:xfrm flipH="1">
              <a:off x="1811524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093BE9A-A5F6-4C5B-A70B-10E932419807}"/>
                </a:ext>
              </a:extLst>
            </p:cNvPr>
            <p:cNvCxnSpPr/>
            <p:nvPr/>
          </p:nvCxnSpPr>
          <p:spPr>
            <a:xfrm flipH="1">
              <a:off x="1811524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236D24F-A41A-46DE-BBFD-DFB50DBA7D55}"/>
                </a:ext>
              </a:extLst>
            </p:cNvPr>
            <p:cNvCxnSpPr/>
            <p:nvPr/>
          </p:nvCxnSpPr>
          <p:spPr>
            <a:xfrm flipH="1">
              <a:off x="7716180" y="468618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5059551-B351-48B0-BD06-7CB2D79EF7F4}"/>
                </a:ext>
              </a:extLst>
            </p:cNvPr>
            <p:cNvCxnSpPr/>
            <p:nvPr/>
          </p:nvCxnSpPr>
          <p:spPr>
            <a:xfrm flipH="1">
              <a:off x="7716180" y="548680"/>
              <a:ext cx="2664296" cy="0"/>
            </a:xfrm>
            <a:prstGeom prst="line">
              <a:avLst/>
            </a:prstGeom>
            <a:ln>
              <a:solidFill>
                <a:srgbClr val="39BDED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0EFC57E-9E31-4CC4-95D8-50EDF13C7214}"/>
              </a:ext>
            </a:extLst>
          </p:cNvPr>
          <p:cNvSpPr/>
          <p:nvPr/>
        </p:nvSpPr>
        <p:spPr>
          <a:xfrm>
            <a:off x="1" y="3161848"/>
            <a:ext cx="12192000" cy="152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91CA2572-7F17-4425-BFB1-881CCF0C7823}"/>
              </a:ext>
            </a:extLst>
          </p:cNvPr>
          <p:cNvSpPr/>
          <p:nvPr/>
        </p:nvSpPr>
        <p:spPr>
          <a:xfrm>
            <a:off x="8971422" y="2767704"/>
            <a:ext cx="941002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172B6869-8E27-41ED-80E8-04A6964D7DA7}"/>
              </a:ext>
            </a:extLst>
          </p:cNvPr>
          <p:cNvSpPr/>
          <p:nvPr/>
        </p:nvSpPr>
        <p:spPr>
          <a:xfrm>
            <a:off x="1361411" y="2767704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F7E7F3CE-EE0B-40E6-85BA-DAA12D06EE40}"/>
              </a:ext>
            </a:extLst>
          </p:cNvPr>
          <p:cNvSpPr/>
          <p:nvPr/>
        </p:nvSpPr>
        <p:spPr>
          <a:xfrm>
            <a:off x="423509" y="3846870"/>
            <a:ext cx="2816798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  <a:sym typeface="+mn-lt"/>
              </a:rPr>
              <a:t>1. </a:t>
            </a:r>
            <a:r>
              <a:rPr lang="zh-CN" altLang="en-US" sz="20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  <a:sym typeface="+mn-lt"/>
              </a:rPr>
              <a:t>讨论完善数据库设计</a:t>
            </a:r>
            <a:endParaRPr lang="en-US" sz="1400" dirty="0">
              <a:solidFill>
                <a:schemeClr val="bg1"/>
              </a:solidFill>
              <a:latin typeface="造字工房尚雅准宋体验版常规体" pitchFamily="50" charset="-122"/>
              <a:ea typeface="造字工房尚雅准宋体验版常规体" pitchFamily="50" charset="-122"/>
              <a:cs typeface="+mn-ea"/>
              <a:sym typeface="+mn-lt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A6160AE-EC2F-4891-8CD5-ECC69888184C}"/>
              </a:ext>
            </a:extLst>
          </p:cNvPr>
          <p:cNvSpPr/>
          <p:nvPr/>
        </p:nvSpPr>
        <p:spPr>
          <a:xfrm>
            <a:off x="7222909" y="1988840"/>
            <a:ext cx="184730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endParaRPr 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7" name="TextBox 53">
            <a:extLst>
              <a:ext uri="{FF2B5EF4-FFF2-40B4-BE49-F238E27FC236}">
                <a16:creationId xmlns:a16="http://schemas.microsoft.com/office/drawing/2014/main" id="{C9C0E79A-E4F2-4967-8031-435C2495164D}"/>
              </a:ext>
            </a:extLst>
          </p:cNvPr>
          <p:cNvSpPr txBox="1"/>
          <p:nvPr/>
        </p:nvSpPr>
        <p:spPr>
          <a:xfrm>
            <a:off x="8807624" y="2233458"/>
            <a:ext cx="338437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  <a:sym typeface="+mn-lt"/>
              </a:rPr>
              <a:t>4. </a:t>
            </a:r>
            <a:r>
              <a:rPr lang="zh-CN" altLang="en-US" sz="2000" b="1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  <a:cs typeface="+mn-ea"/>
                <a:sym typeface="+mn-lt"/>
              </a:rPr>
              <a:t>初步整合，解决存疑</a:t>
            </a:r>
            <a:endParaRPr lang="en-US" altLang="zh-CN" sz="2000" dirty="0">
              <a:solidFill>
                <a:schemeClr val="bg1"/>
              </a:solidFill>
              <a:latin typeface="造字工房尚雅准宋体验版常规体" pitchFamily="50" charset="-122"/>
              <a:ea typeface="造字工房尚雅准宋体验版常规体" pitchFamily="50" charset="-122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8FF881-846B-4AE2-AD84-11731B08CC98}"/>
              </a:ext>
            </a:extLst>
          </p:cNvPr>
          <p:cNvSpPr txBox="1"/>
          <p:nvPr/>
        </p:nvSpPr>
        <p:spPr>
          <a:xfrm>
            <a:off x="3486309" y="2164278"/>
            <a:ext cx="2831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完成需求规格说明书</a:t>
            </a: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E8CE1AD8-2E48-4885-AD40-20D4E6F23D03}"/>
              </a:ext>
            </a:extLst>
          </p:cNvPr>
          <p:cNvSpPr/>
          <p:nvPr/>
        </p:nvSpPr>
        <p:spPr>
          <a:xfrm>
            <a:off x="3663822" y="2766900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F653B9F0-22EB-4B2B-9F64-0D84C020D58F}"/>
              </a:ext>
            </a:extLst>
          </p:cNvPr>
          <p:cNvSpPr/>
          <p:nvPr/>
        </p:nvSpPr>
        <p:spPr>
          <a:xfrm>
            <a:off x="6317622" y="2766900"/>
            <a:ext cx="941001" cy="941002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9599556-DFCE-45D4-9E34-54AC4B65E130}"/>
              </a:ext>
            </a:extLst>
          </p:cNvPr>
          <p:cNvSpPr txBox="1"/>
          <p:nvPr/>
        </p:nvSpPr>
        <p:spPr>
          <a:xfrm>
            <a:off x="5387364" y="3910414"/>
            <a:ext cx="280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备案过程实现</a:t>
            </a:r>
            <a:r>
              <a:rPr lang="en-US" altLang="zh-CN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前后端</a:t>
            </a:r>
            <a:r>
              <a:rPr lang="en-US" altLang="zh-CN" sz="2000" dirty="0">
                <a:solidFill>
                  <a:schemeClr val="bg1"/>
                </a:solidFill>
                <a:latin typeface="造字工房尚雅准宋体验版常规体" pitchFamily="50" charset="-122"/>
                <a:ea typeface="造字工房尚雅准宋体验版常规体" pitchFamily="50" charset="-122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造字工房尚雅准宋体验版常规体" pitchFamily="50" charset="-122"/>
              <a:ea typeface="造字工房尚雅准宋体验版常规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utura LT Medium">
      <a:majorFont>
        <a:latin typeface="Futura LT Medium"/>
        <a:ea typeface="微软雅黑"/>
        <a:cs typeface=""/>
      </a:majorFont>
      <a:minorFont>
        <a:latin typeface="Futura LT Medium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175</Words>
  <Application>Microsoft Office PowerPoint</Application>
  <PresentationFormat>宽屏</PresentationFormat>
  <Paragraphs>51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汉仪劲楷简</vt:lpstr>
      <vt:lpstr>方正黑体简体</vt:lpstr>
      <vt:lpstr>Arial</vt:lpstr>
      <vt:lpstr>段宁毛笔行书</vt:lpstr>
      <vt:lpstr>Calibri</vt:lpstr>
      <vt:lpstr>造字工房尚雅准宋体验版常规体</vt:lpstr>
      <vt:lpstr>经典行书简</vt:lpstr>
      <vt:lpstr>Futura LT Medium</vt:lpstr>
      <vt:lpstr>冬青黑体简体中文 W3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商务计划</dc:title>
  <dc:creator>第一PPT</dc:creator>
  <cp:keywords>www.1ppt.com</cp:keywords>
  <dc:description>www.1ppt.com</dc:description>
  <cp:lastModifiedBy>miao zhou</cp:lastModifiedBy>
  <cp:revision>99</cp:revision>
  <dcterms:created xsi:type="dcterms:W3CDTF">2016-12-21T14:18:00Z</dcterms:created>
  <dcterms:modified xsi:type="dcterms:W3CDTF">2019-03-11T02:11:25Z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  <property fmtid="{D5CDD505-2E9C-101B-9397-08002B2CF9AE}" pid="3" name="KSORubyTemplateID">
    <vt:lpwstr>2</vt:lpwstr>
  </property>
</Properties>
</file>